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521" r:id="rId2"/>
    <p:sldId id="272" r:id="rId3"/>
    <p:sldId id="273" r:id="rId4"/>
    <p:sldId id="422" r:id="rId5"/>
    <p:sldId id="426" r:id="rId6"/>
    <p:sldId id="413" r:id="rId7"/>
    <p:sldId id="415" r:id="rId8"/>
    <p:sldId id="417" r:id="rId9"/>
    <p:sldId id="531" r:id="rId10"/>
    <p:sldId id="421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swald" pitchFamily="2" charset="77"/>
      <p:regular r:id="rId17"/>
      <p:bold r:id="rId18"/>
      <p:italic r:id="rId19"/>
      <p:boldItalic r:id="rId20"/>
    </p:embeddedFont>
    <p:embeddedFont>
      <p:font typeface="Oswald Regular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3" clrIdx="0"/>
  <p:cmAuthor id="1" name="John Teeter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3B0"/>
    <a:srgbClr val="8497B0"/>
    <a:srgbClr val="78B478"/>
    <a:srgbClr val="96B496"/>
    <a:srgbClr val="C8FFC8"/>
    <a:srgbClr val="3CB43C"/>
    <a:srgbClr val="00B400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812" autoAdjust="0"/>
    <p:restoredTop sz="99630" autoAdjust="0"/>
  </p:normalViewPr>
  <p:slideViewPr>
    <p:cSldViewPr snapToGrid="0">
      <p:cViewPr varScale="1">
        <p:scale>
          <a:sx n="91" d="100"/>
          <a:sy n="91" d="100"/>
        </p:scale>
        <p:origin x="19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1075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43bfa0012_1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43bfa0012_1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0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43bfa0012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743bfa0012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92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90EC44-4AE9-0143-A59C-B6F2B34BB81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90EC44-4AE9-0143-A59C-B6F2B34BB81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90EC44-4AE9-0143-A59C-B6F2B34BB81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417a0e79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417a0e790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95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65595-2103-B841-93EA-73AE1B9E0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7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4400" cy="13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b="0" i="0" u="none" strike="noStrike" cap="none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838075" y="1604525"/>
            <a:ext cx="107439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b="0" i="0" u="none" strike="noStrike" cap="none"/>
            </a:lvl1pPr>
            <a:lvl2pPr marL="914400" marR="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b="0" i="0" u="none" strike="noStrike" cap="none"/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b="0" i="0" u="none" strike="noStrike" cap="none"/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/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/>
            </a:lvl5pPr>
            <a:lvl6pPr marL="2743200" marR="0" lvl="5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/>
            </a:lvl6pPr>
            <a:lvl7pPr marL="3200400" marR="0" lvl="6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/>
            </a:lvl7pPr>
            <a:lvl8pPr marL="3657600" marR="0" lvl="7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/>
            </a:lvl8pPr>
            <a:lvl9pPr marL="4114800" marR="0" lvl="8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91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4400"/>
              <a:buNone/>
              <a:defRPr i="0" u="none" strike="noStrike" cap="none"/>
            </a:lvl1pPr>
            <a:lvl2pPr marL="0" marR="0" lvl="1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2pPr>
            <a:lvl3pPr marL="0" marR="0" lvl="2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3pPr>
            <a:lvl4pPr marL="0" marR="0" lvl="3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4pPr>
            <a:lvl5pPr marL="0" marR="0" lvl="4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5pPr>
            <a:lvl6pPr marL="0" marR="0" lvl="5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6pPr>
            <a:lvl7pPr marL="0" marR="0" lvl="6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7pPr>
            <a:lvl8pPr marL="0" marR="0" lvl="7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8pPr>
            <a:lvl9pPr marL="0" marR="0" lvl="8" indent="0" algn="l" rtl="0">
              <a:spcBef>
                <a:spcPts val="0"/>
              </a:spcBef>
              <a:buSzPts val="4400"/>
              <a:buNone/>
              <a:defRPr sz="4400" i="0" u="none" strike="noStrike" cap="none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3000"/>
              <a:buNone/>
              <a:defRPr b="0" i="0" u="none" strike="noStrike" cap="none"/>
            </a:lvl1pPr>
            <a:lvl2pPr marL="0" marR="0" lvl="1" indent="0" algn="l" rtl="0">
              <a:spcBef>
                <a:spcPts val="0"/>
              </a:spcBef>
              <a:buSzPts val="2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SzPts val="18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7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66" r:id="rId6"/>
    <p:sldLayoutId id="2147483668" r:id="rId7"/>
    <p:sldLayoutId id="2147483671" r:id="rId8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CBDF0-69B6-2E40-B6BD-5AEBBB296AD1}"/>
              </a:ext>
            </a:extLst>
          </p:cNvPr>
          <p:cNvSpPr txBox="1"/>
          <p:nvPr/>
        </p:nvSpPr>
        <p:spPr>
          <a:xfrm>
            <a:off x="917982" y="363555"/>
            <a:ext cx="845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OMSI Infrastructure:  scaling Bullitt Center (node) …  kickoff STUDY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5A4C25-9EC0-734E-A673-089DC3887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67" y="3858921"/>
            <a:ext cx="7634077" cy="2705375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8CA9B1A-C336-6644-9F0A-E69FBADD7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018" y="987468"/>
            <a:ext cx="5167963" cy="287178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0D6FEC-631C-8C4C-8F47-222DA0AAFDB8}"/>
              </a:ext>
            </a:extLst>
          </p:cNvPr>
          <p:cNvCxnSpPr/>
          <p:nvPr/>
        </p:nvCxnSpPr>
        <p:spPr>
          <a:xfrm>
            <a:off x="1524550" y="5351140"/>
            <a:ext cx="2667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F304514-6463-B74E-8743-6B1EC291F193}"/>
              </a:ext>
            </a:extLst>
          </p:cNvPr>
          <p:cNvSpPr txBox="1"/>
          <p:nvPr/>
        </p:nvSpPr>
        <p:spPr>
          <a:xfrm>
            <a:off x="1791250" y="5197251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Story-by-story...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D5053-BE6A-0348-9F2C-98B77B857F46}"/>
              </a:ext>
            </a:extLst>
          </p:cNvPr>
          <p:cNvSpPr txBox="1"/>
          <p:nvPr/>
        </p:nvSpPr>
        <p:spPr>
          <a:xfrm>
            <a:off x="6460569" y="5518117"/>
            <a:ext cx="221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ENERGY-as-a-SERVICE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A316EA-EA23-9F4F-BC3E-BE20867CFF70}"/>
              </a:ext>
            </a:extLst>
          </p:cNvPr>
          <p:cNvSpPr txBox="1"/>
          <p:nvPr/>
        </p:nvSpPr>
        <p:spPr>
          <a:xfrm>
            <a:off x="6447714" y="5813738"/>
            <a:ext cx="2307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MOBILITY-as-a-SERVICE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C52CB-4F33-B54D-8F85-30F6CD7137E8}"/>
              </a:ext>
            </a:extLst>
          </p:cNvPr>
          <p:cNvSpPr txBox="1"/>
          <p:nvPr/>
        </p:nvSpPr>
        <p:spPr>
          <a:xfrm>
            <a:off x="6434859" y="6087325"/>
            <a:ext cx="1949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DATA-as-a-SERVICE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C440241-B370-D843-924A-F0565A2AC1CA}"/>
              </a:ext>
            </a:extLst>
          </p:cNvPr>
          <p:cNvSpPr/>
          <p:nvPr/>
        </p:nvSpPr>
        <p:spPr>
          <a:xfrm>
            <a:off x="6378767" y="5540150"/>
            <a:ext cx="60903" cy="85495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053830-7841-184A-9D03-4AC12D30406E}"/>
              </a:ext>
            </a:extLst>
          </p:cNvPr>
          <p:cNvCxnSpPr>
            <a:cxnSpLocks/>
          </p:cNvCxnSpPr>
          <p:nvPr/>
        </p:nvCxnSpPr>
        <p:spPr>
          <a:xfrm>
            <a:off x="6535082" y="6406118"/>
            <a:ext cx="22086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86A4EC-9250-0343-AFA1-A3BB4768B029}"/>
              </a:ext>
            </a:extLst>
          </p:cNvPr>
          <p:cNvSpPr txBox="1"/>
          <p:nvPr/>
        </p:nvSpPr>
        <p:spPr>
          <a:xfrm>
            <a:off x="4936264" y="6449043"/>
            <a:ext cx="346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PLACEMAKING:  green-building (verb)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1A5A4-34CD-D84C-83B5-7AAF2336AC6E}"/>
              </a:ext>
            </a:extLst>
          </p:cNvPr>
          <p:cNvSpPr txBox="1"/>
          <p:nvPr/>
        </p:nvSpPr>
        <p:spPr>
          <a:xfrm>
            <a:off x="1676950" y="4079651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INFRACENTER</a:t>
            </a:r>
          </a:p>
        </p:txBody>
      </p:sp>
    </p:spTree>
    <p:extLst>
      <p:ext uri="{BB962C8B-B14F-4D97-AF65-F5344CB8AC3E}">
        <p14:creationId xmlns:p14="http://schemas.microsoft.com/office/powerpoint/2010/main" val="1880073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7-16 at 5.1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109875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1A7929-A4E7-6447-8A63-935C776F0702}"/>
              </a:ext>
            </a:extLst>
          </p:cNvPr>
          <p:cNvSpPr txBox="1"/>
          <p:nvPr/>
        </p:nvSpPr>
        <p:spPr>
          <a:xfrm>
            <a:off x="-72654" y="137441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PBOT: “digital-twin” </a:t>
            </a:r>
          </a:p>
        </p:txBody>
      </p:sp>
    </p:spTree>
    <p:extLst>
      <p:ext uri="{BB962C8B-B14F-4D97-AF65-F5344CB8AC3E}">
        <p14:creationId xmlns:p14="http://schemas.microsoft.com/office/powerpoint/2010/main" val="93114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51" y="34"/>
            <a:ext cx="6351300" cy="685792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142867" y="155733"/>
            <a:ext cx="2676000" cy="6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latin typeface="Oswald Regular"/>
                <a:ea typeface="Oswald Regular"/>
                <a:cs typeface="Oswald Regular"/>
                <a:sym typeface="Oswald Regular"/>
              </a:rPr>
              <a:t>SCENARIO 1  </a:t>
            </a:r>
            <a:endParaRPr sz="1867"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316" name="Google Shape;316;p29"/>
          <p:cNvSpPr txBox="1"/>
          <p:nvPr/>
        </p:nvSpPr>
        <p:spPr>
          <a:xfrm>
            <a:off x="9373233" y="18733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FUTURE ROAD</a:t>
            </a:r>
            <a:endParaRPr sz="1867"/>
          </a:p>
        </p:txBody>
      </p:sp>
      <p:sp>
        <p:nvSpPr>
          <p:cNvPr id="317" name="Google Shape;317;p29"/>
          <p:cNvSpPr txBox="1"/>
          <p:nvPr/>
        </p:nvSpPr>
        <p:spPr>
          <a:xfrm>
            <a:off x="142767" y="2060000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16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CONSTRUCTED WETLANDS</a:t>
            </a:r>
            <a:endParaRPr sz="16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r">
              <a:lnSpc>
                <a:spcPct val="115000"/>
              </a:lnSpc>
            </a:pPr>
            <a:r>
              <a:rPr lang="en" sz="16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(EDUCATIONAL EXHIBIT)</a:t>
            </a:r>
            <a:endParaRPr sz="16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18" name="Google Shape;318;p29"/>
          <p:cNvCxnSpPr/>
          <p:nvPr/>
        </p:nvCxnSpPr>
        <p:spPr>
          <a:xfrm>
            <a:off x="2816033" y="2282500"/>
            <a:ext cx="1355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19" name="Google Shape;319;p29"/>
          <p:cNvSpPr txBox="1"/>
          <p:nvPr/>
        </p:nvSpPr>
        <p:spPr>
          <a:xfrm>
            <a:off x="142767" y="840800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CREATIVE OFFICE SPACE</a:t>
            </a:r>
            <a:endParaRPr sz="1867"/>
          </a:p>
        </p:txBody>
      </p:sp>
      <p:cxnSp>
        <p:nvCxnSpPr>
          <p:cNvPr id="320" name="Google Shape;320;p29"/>
          <p:cNvCxnSpPr/>
          <p:nvPr/>
        </p:nvCxnSpPr>
        <p:spPr>
          <a:xfrm>
            <a:off x="2816033" y="1063300"/>
            <a:ext cx="163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21" name="Google Shape;321;p29"/>
          <p:cNvCxnSpPr/>
          <p:nvPr/>
        </p:nvCxnSpPr>
        <p:spPr>
          <a:xfrm rot="10800000">
            <a:off x="5971633" y="2100933"/>
            <a:ext cx="3401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2" name="Google Shape;322;p29"/>
          <p:cNvSpPr txBox="1"/>
          <p:nvPr/>
        </p:nvSpPr>
        <p:spPr>
          <a:xfrm>
            <a:off x="9373233" y="25845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CENTRAL UTILITY PLANT</a:t>
            </a:r>
            <a:endParaRPr sz="1867"/>
          </a:p>
        </p:txBody>
      </p:sp>
      <p:cxnSp>
        <p:nvCxnSpPr>
          <p:cNvPr id="323" name="Google Shape;323;p29"/>
          <p:cNvCxnSpPr/>
          <p:nvPr/>
        </p:nvCxnSpPr>
        <p:spPr>
          <a:xfrm rot="10800000">
            <a:off x="6148433" y="2812133"/>
            <a:ext cx="3224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4" name="Google Shape;324;p29"/>
          <p:cNvSpPr txBox="1"/>
          <p:nvPr/>
        </p:nvSpPr>
        <p:spPr>
          <a:xfrm>
            <a:off x="9373233" y="30925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OMSI MAKER SPACE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RESIDENTIAL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OFFICE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STREETFRONT SHOPS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25" name="Google Shape;325;p29"/>
          <p:cNvCxnSpPr/>
          <p:nvPr/>
        </p:nvCxnSpPr>
        <p:spPr>
          <a:xfrm rot="10800000">
            <a:off x="6429633" y="3320133"/>
            <a:ext cx="2943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6" name="Google Shape;326;p29"/>
          <p:cNvSpPr txBox="1"/>
          <p:nvPr/>
        </p:nvSpPr>
        <p:spPr>
          <a:xfrm>
            <a:off x="9373233" y="49213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RESIDENTIAL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OFFICE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DISTRICT PARKING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27" name="Google Shape;327;p29"/>
          <p:cNvCxnSpPr/>
          <p:nvPr/>
        </p:nvCxnSpPr>
        <p:spPr>
          <a:xfrm rot="10800000">
            <a:off x="7715633" y="5148933"/>
            <a:ext cx="1657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8" name="Google Shape;328;p29"/>
          <p:cNvSpPr txBox="1"/>
          <p:nvPr/>
        </p:nvSpPr>
        <p:spPr>
          <a:xfrm>
            <a:off x="9373233" y="445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PCC CLIMB CENTER</a:t>
            </a:r>
            <a:endParaRPr sz="1867"/>
          </a:p>
        </p:txBody>
      </p:sp>
      <p:cxnSp>
        <p:nvCxnSpPr>
          <p:cNvPr id="329" name="Google Shape;329;p29"/>
          <p:cNvCxnSpPr/>
          <p:nvPr/>
        </p:nvCxnSpPr>
        <p:spPr>
          <a:xfrm rot="10800000">
            <a:off x="5730433" y="272133"/>
            <a:ext cx="3642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30" name="Google Shape;330;p29"/>
          <p:cNvSpPr txBox="1"/>
          <p:nvPr/>
        </p:nvSpPr>
        <p:spPr>
          <a:xfrm>
            <a:off x="142767" y="3990400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RIVER VIEWS AND ACCESS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31" name="Google Shape;331;p29"/>
          <p:cNvCxnSpPr/>
          <p:nvPr/>
        </p:nvCxnSpPr>
        <p:spPr>
          <a:xfrm>
            <a:off x="2816033" y="4212900"/>
            <a:ext cx="1757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51FDC4-1793-1A45-86E0-8F51C2640941}"/>
              </a:ext>
            </a:extLst>
          </p:cNvPr>
          <p:cNvSpPr txBox="1"/>
          <p:nvPr/>
        </p:nvSpPr>
        <p:spPr>
          <a:xfrm>
            <a:off x="851450" y="634623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Story-by-story... </a:t>
            </a:r>
          </a:p>
        </p:txBody>
      </p:sp>
    </p:spTree>
    <p:extLst>
      <p:ext uri="{BB962C8B-B14F-4D97-AF65-F5344CB8AC3E}">
        <p14:creationId xmlns:p14="http://schemas.microsoft.com/office/powerpoint/2010/main" val="181691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53" y="0"/>
            <a:ext cx="6351300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0"/>
          <p:cNvSpPr txBox="1"/>
          <p:nvPr/>
        </p:nvSpPr>
        <p:spPr>
          <a:xfrm>
            <a:off x="142867" y="155733"/>
            <a:ext cx="2676000" cy="6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>
                <a:latin typeface="Oswald Regular"/>
                <a:ea typeface="Oswald Regular"/>
                <a:cs typeface="Oswald Regular"/>
                <a:sym typeface="Oswald Regular"/>
              </a:rPr>
              <a:t>SCENARIO 2</a:t>
            </a:r>
            <a:endParaRPr sz="1867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338" name="Google Shape;338;p30"/>
          <p:cNvSpPr txBox="1"/>
          <p:nvPr/>
        </p:nvSpPr>
        <p:spPr>
          <a:xfrm>
            <a:off x="9373233" y="18733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FUTURE ROAD</a:t>
            </a:r>
            <a:endParaRPr sz="1867"/>
          </a:p>
        </p:txBody>
      </p:sp>
      <p:sp>
        <p:nvSpPr>
          <p:cNvPr id="339" name="Google Shape;339;p30"/>
          <p:cNvSpPr txBox="1"/>
          <p:nvPr/>
        </p:nvSpPr>
        <p:spPr>
          <a:xfrm>
            <a:off x="142767" y="2060000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CONSTRUCTED WETLANDS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r"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(EDUCATIONAL EXHIBIT)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40" name="Google Shape;340;p30"/>
          <p:cNvCxnSpPr/>
          <p:nvPr/>
        </p:nvCxnSpPr>
        <p:spPr>
          <a:xfrm>
            <a:off x="2816033" y="2282500"/>
            <a:ext cx="1355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1" name="Google Shape;341;p30"/>
          <p:cNvSpPr txBox="1"/>
          <p:nvPr/>
        </p:nvSpPr>
        <p:spPr>
          <a:xfrm>
            <a:off x="142767" y="840800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CREATIVE OFFICE SPACE</a:t>
            </a:r>
            <a:endParaRPr sz="1867"/>
          </a:p>
        </p:txBody>
      </p:sp>
      <p:cxnSp>
        <p:nvCxnSpPr>
          <p:cNvPr id="342" name="Google Shape;342;p30"/>
          <p:cNvCxnSpPr/>
          <p:nvPr/>
        </p:nvCxnSpPr>
        <p:spPr>
          <a:xfrm>
            <a:off x="2816033" y="1063300"/>
            <a:ext cx="163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3" name="Google Shape;343;p30"/>
          <p:cNvCxnSpPr/>
          <p:nvPr/>
        </p:nvCxnSpPr>
        <p:spPr>
          <a:xfrm rot="10800000">
            <a:off x="5971633" y="2100933"/>
            <a:ext cx="3401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4" name="Google Shape;344;p30"/>
          <p:cNvSpPr txBox="1"/>
          <p:nvPr/>
        </p:nvSpPr>
        <p:spPr>
          <a:xfrm>
            <a:off x="9373233" y="49213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OMSI MAKER SPACE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RESIDENTIAL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OFFICE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STREETFRONT SHOPS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DISTRICT PARKING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45" name="Google Shape;345;p30"/>
          <p:cNvCxnSpPr/>
          <p:nvPr/>
        </p:nvCxnSpPr>
        <p:spPr>
          <a:xfrm rot="10800000">
            <a:off x="7715633" y="5148933"/>
            <a:ext cx="1657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6" name="Google Shape;346;p30"/>
          <p:cNvSpPr txBox="1"/>
          <p:nvPr/>
        </p:nvSpPr>
        <p:spPr>
          <a:xfrm>
            <a:off x="9373233" y="445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PCC CLIMB CENTER</a:t>
            </a:r>
            <a:endParaRPr sz="1867"/>
          </a:p>
        </p:txBody>
      </p:sp>
      <p:cxnSp>
        <p:nvCxnSpPr>
          <p:cNvPr id="347" name="Google Shape;347;p30"/>
          <p:cNvCxnSpPr/>
          <p:nvPr/>
        </p:nvCxnSpPr>
        <p:spPr>
          <a:xfrm rot="10800000">
            <a:off x="5730433" y="272133"/>
            <a:ext cx="3642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8" name="Google Shape;348;p30"/>
          <p:cNvSpPr txBox="1"/>
          <p:nvPr/>
        </p:nvSpPr>
        <p:spPr>
          <a:xfrm>
            <a:off x="9373233" y="5525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DISTRICT PARKING GARAGE</a:t>
            </a:r>
            <a:endParaRPr sz="1867"/>
          </a:p>
        </p:txBody>
      </p:sp>
      <p:cxnSp>
        <p:nvCxnSpPr>
          <p:cNvPr id="349" name="Google Shape;349;p30"/>
          <p:cNvCxnSpPr/>
          <p:nvPr/>
        </p:nvCxnSpPr>
        <p:spPr>
          <a:xfrm rot="10800000">
            <a:off x="5794833" y="780133"/>
            <a:ext cx="3578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0" name="Google Shape;350;p30"/>
          <p:cNvSpPr txBox="1"/>
          <p:nvPr/>
        </p:nvSpPr>
        <p:spPr>
          <a:xfrm>
            <a:off x="9373233" y="14669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WASTEWATER TREATMENT</a:t>
            </a:r>
            <a:endParaRPr sz="1867"/>
          </a:p>
        </p:txBody>
      </p:sp>
      <p:cxnSp>
        <p:nvCxnSpPr>
          <p:cNvPr id="351" name="Google Shape;351;p30"/>
          <p:cNvCxnSpPr/>
          <p:nvPr/>
        </p:nvCxnSpPr>
        <p:spPr>
          <a:xfrm rot="10800000">
            <a:off x="6212833" y="1694533"/>
            <a:ext cx="3160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2" name="Google Shape;352;p30"/>
          <p:cNvSpPr txBox="1"/>
          <p:nvPr/>
        </p:nvSpPr>
        <p:spPr>
          <a:xfrm>
            <a:off x="9373233" y="1060533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DISTRICT BICYCLE PARKING</a:t>
            </a:r>
            <a:endParaRPr sz="1867"/>
          </a:p>
        </p:txBody>
      </p:sp>
      <p:cxnSp>
        <p:nvCxnSpPr>
          <p:cNvPr id="353" name="Google Shape;353;p30"/>
          <p:cNvCxnSpPr/>
          <p:nvPr/>
        </p:nvCxnSpPr>
        <p:spPr>
          <a:xfrm rot="10800000">
            <a:off x="5794833" y="1288133"/>
            <a:ext cx="3578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4" name="Google Shape;354;p30"/>
          <p:cNvSpPr txBox="1"/>
          <p:nvPr/>
        </p:nvSpPr>
        <p:spPr>
          <a:xfrm>
            <a:off x="142767" y="3990400"/>
            <a:ext cx="2676000" cy="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RIVER VIEWS AND ACCESS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55" name="Google Shape;355;p30"/>
          <p:cNvCxnSpPr/>
          <p:nvPr/>
        </p:nvCxnSpPr>
        <p:spPr>
          <a:xfrm>
            <a:off x="2816033" y="4212900"/>
            <a:ext cx="1757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D6D636C-402C-6D4C-A6CA-85C1AC086B53}"/>
              </a:ext>
            </a:extLst>
          </p:cNvPr>
          <p:cNvSpPr txBox="1"/>
          <p:nvPr/>
        </p:nvSpPr>
        <p:spPr>
          <a:xfrm>
            <a:off x="851450" y="634623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Story-by-story... </a:t>
            </a:r>
          </a:p>
        </p:txBody>
      </p:sp>
    </p:spTree>
    <p:extLst>
      <p:ext uri="{BB962C8B-B14F-4D97-AF65-F5344CB8AC3E}">
        <p14:creationId xmlns:p14="http://schemas.microsoft.com/office/powerpoint/2010/main" val="332514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4400" cy="13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“tactical urbanism”</a:t>
            </a:r>
            <a:r>
              <a:rPr lang="is-IS" dirty="0"/>
              <a:t>… </a:t>
            </a:r>
            <a:r>
              <a:rPr lang="en-US" dirty="0"/>
              <a:t>parking-&gt;choices?</a:t>
            </a:r>
            <a:endParaRPr dirty="0"/>
          </a:p>
        </p:txBody>
      </p:sp>
      <p:pic>
        <p:nvPicPr>
          <p:cNvPr id="332" name="Shape 332" descr="BeforeAfter.jpg"/>
          <p:cNvPicPr preferRelativeResize="0"/>
          <p:nvPr/>
        </p:nvPicPr>
        <p:blipFill rotWithShape="1">
          <a:blip r:embed="rId3">
            <a:alphaModFix/>
          </a:blip>
          <a:srcRect l="11925"/>
          <a:stretch/>
        </p:blipFill>
        <p:spPr>
          <a:xfrm>
            <a:off x="714050" y="1777212"/>
            <a:ext cx="4147176" cy="44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 descr="street_view_complete_streets_redesign_fort_street_auckland_new_zealand.jpg"/>
          <p:cNvPicPr preferRelativeResize="0"/>
          <p:nvPr/>
        </p:nvPicPr>
        <p:blipFill rotWithShape="1">
          <a:blip r:embed="rId4">
            <a:alphaModFix/>
          </a:blip>
          <a:srcRect l="14214" t="-1549" b="4678"/>
          <a:stretch/>
        </p:blipFill>
        <p:spPr>
          <a:xfrm>
            <a:off x="4250950" y="1570850"/>
            <a:ext cx="4224626" cy="48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 descr="OxfordCircusBeforeAfter.jpg"/>
          <p:cNvPicPr preferRelativeResize="0"/>
          <p:nvPr/>
        </p:nvPicPr>
        <p:blipFill rotWithShape="1">
          <a:blip r:embed="rId5">
            <a:alphaModFix/>
          </a:blip>
          <a:srcRect r="7723"/>
          <a:stretch/>
        </p:blipFill>
        <p:spPr>
          <a:xfrm>
            <a:off x="7545100" y="1777225"/>
            <a:ext cx="4147174" cy="4494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Shape 335"/>
          <p:cNvCxnSpPr/>
          <p:nvPr/>
        </p:nvCxnSpPr>
        <p:spPr>
          <a:xfrm>
            <a:off x="498225" y="4003975"/>
            <a:ext cx="11617800" cy="0"/>
          </a:xfrm>
          <a:prstGeom prst="straightConnector1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6" name="Shape 336"/>
          <p:cNvCxnSpPr/>
          <p:nvPr/>
        </p:nvCxnSpPr>
        <p:spPr>
          <a:xfrm rot="10800000">
            <a:off x="4250950" y="1474300"/>
            <a:ext cx="0" cy="49995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7" name="Shape 337"/>
          <p:cNvCxnSpPr/>
          <p:nvPr/>
        </p:nvCxnSpPr>
        <p:spPr>
          <a:xfrm rot="10800000">
            <a:off x="7603750" y="1626700"/>
            <a:ext cx="0" cy="49995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" name="TextBox 1"/>
          <p:cNvSpPr txBox="1"/>
          <p:nvPr/>
        </p:nvSpPr>
        <p:spPr>
          <a:xfrm>
            <a:off x="6146800" y="2870200"/>
            <a:ext cx="9327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5700" y="5092700"/>
            <a:ext cx="7873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AFTER</a:t>
            </a:r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 flipH="1">
            <a:off x="6604000" y="3177977"/>
            <a:ext cx="9196" cy="190202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01100" y="3187700"/>
            <a:ext cx="12700" cy="14732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19300" y="3314700"/>
            <a:ext cx="25400" cy="16256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734800" y="6616700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8E5959-7F7F-E04D-8C05-6FA9FEE62A4B}"/>
              </a:ext>
            </a:extLst>
          </p:cNvPr>
          <p:cNvSpPr txBox="1"/>
          <p:nvPr/>
        </p:nvSpPr>
        <p:spPr>
          <a:xfrm>
            <a:off x="714050" y="278511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Placemaking... </a:t>
            </a:r>
          </a:p>
        </p:txBody>
      </p:sp>
    </p:spTree>
    <p:extLst>
      <p:ext uri="{BB962C8B-B14F-4D97-AF65-F5344CB8AC3E}">
        <p14:creationId xmlns:p14="http://schemas.microsoft.com/office/powerpoint/2010/main" val="1334869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38080" y="63500"/>
            <a:ext cx="10514400" cy="76244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Decision Theater</a:t>
            </a:r>
          </a:p>
        </p:txBody>
      </p:sp>
      <p:pic>
        <p:nvPicPr>
          <p:cNvPr id="77" name="Shape 77" descr="PANO_20171102_120655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25" y="892590"/>
            <a:ext cx="11887189" cy="272023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10210799" y="3523925"/>
            <a:ext cx="1832125" cy="44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r>
              <a:rPr lang="en-US" dirty="0"/>
              <a:t>Room is 37’ x 27’</a:t>
            </a:r>
          </a:p>
        </p:txBody>
      </p:sp>
      <p:pic>
        <p:nvPicPr>
          <p:cNvPr id="3" name="Picture 2" descr="Screen Shot 2018-03-15 at 12.27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390900"/>
            <a:ext cx="4038899" cy="34671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838700" y="4762500"/>
            <a:ext cx="469900" cy="812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734800" y="6616700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15</a:t>
            </a: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415E78B-A3CE-0142-9628-B63F4BBAB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1" y="3132088"/>
            <a:ext cx="2768600" cy="3607722"/>
          </a:xfrm>
          <a:prstGeom prst="rect">
            <a:avLst/>
          </a:prstGeom>
        </p:spPr>
      </p:pic>
      <p:pic>
        <p:nvPicPr>
          <p:cNvPr id="11" name="Google Shape;110;p16">
            <a:extLst>
              <a:ext uri="{FF2B5EF4-FFF2-40B4-BE49-F238E27FC236}">
                <a16:creationId xmlns:a16="http://schemas.microsoft.com/office/drawing/2014/main" id="{A52BE65A-E654-884D-8D74-0B918D067FE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91602" y="3334075"/>
            <a:ext cx="2870198" cy="3333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AFFC40D0-3D92-0940-A10E-A09888F25518}"/>
              </a:ext>
            </a:extLst>
          </p:cNvPr>
          <p:cNvSpPr/>
          <p:nvPr/>
        </p:nvSpPr>
        <p:spPr>
          <a:xfrm>
            <a:off x="8451852" y="4734024"/>
            <a:ext cx="469900" cy="812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51D2F5-1E2C-E04B-885B-512116A300E8}"/>
              </a:ext>
            </a:extLst>
          </p:cNvPr>
          <p:cNvSpPr txBox="1"/>
          <p:nvPr/>
        </p:nvSpPr>
        <p:spPr>
          <a:xfrm>
            <a:off x="5073650" y="290831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Story-mapping...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4CDE3-D297-5641-A9CA-EE12E574FDBF}"/>
              </a:ext>
            </a:extLst>
          </p:cNvPr>
          <p:cNvSpPr txBox="1"/>
          <p:nvPr/>
        </p:nvSpPr>
        <p:spPr>
          <a:xfrm>
            <a:off x="1758950" y="3930687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“digital-twin” </a:t>
            </a:r>
          </a:p>
        </p:txBody>
      </p:sp>
    </p:spTree>
    <p:extLst>
      <p:ext uri="{BB962C8B-B14F-4D97-AF65-F5344CB8AC3E}">
        <p14:creationId xmlns:p14="http://schemas.microsoft.com/office/powerpoint/2010/main" val="314154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734800" y="6616700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20</a:t>
            </a:r>
          </a:p>
        </p:txBody>
      </p:sp>
      <p:pic>
        <p:nvPicPr>
          <p:cNvPr id="10" name="Picture 6"/>
          <p:cNvPicPr/>
          <p:nvPr/>
        </p:nvPicPr>
        <p:blipFill>
          <a:blip r:embed="rId3"/>
          <a:stretch/>
        </p:blipFill>
        <p:spPr>
          <a:xfrm>
            <a:off x="11150600" y="49260"/>
            <a:ext cx="990460" cy="56034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96900" y="2413000"/>
            <a:ext cx="45847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COMMUNITY Development program – step-by-step:</a:t>
            </a:r>
          </a:p>
        </p:txBody>
      </p:sp>
      <p:pic>
        <p:nvPicPr>
          <p:cNvPr id="7" name="Shape 77" descr="PANO_20171102_120655 (2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400" y="279400"/>
            <a:ext cx="8702814" cy="189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C21DE4-3D70-0440-9FCF-994438227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2837890"/>
            <a:ext cx="8928101" cy="3149483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4143C2-1F48-E045-A80B-B76E37D3F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01" y="2731570"/>
            <a:ext cx="3088767" cy="328592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10D788E0-B829-E946-B3AE-DD66D5B17F59}"/>
              </a:ext>
            </a:extLst>
          </p:cNvPr>
          <p:cNvSpPr/>
          <p:nvPr/>
        </p:nvSpPr>
        <p:spPr>
          <a:xfrm>
            <a:off x="9042401" y="3664272"/>
            <a:ext cx="469900" cy="812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989D89-C9D1-424C-8177-31F8EA021841}"/>
              </a:ext>
            </a:extLst>
          </p:cNvPr>
          <p:cNvSpPr txBox="1"/>
          <p:nvPr/>
        </p:nvSpPr>
        <p:spPr>
          <a:xfrm>
            <a:off x="9566646" y="2987313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FUNDING: “the stack”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F9F70-F2DD-6941-A270-2EA47DD087F4}"/>
              </a:ext>
            </a:extLst>
          </p:cNvPr>
          <p:cNvSpPr txBox="1"/>
          <p:nvPr/>
        </p:nvSpPr>
        <p:spPr>
          <a:xfrm>
            <a:off x="9401546" y="2504713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>
                <a:solidFill>
                  <a:srgbClr val="FF0000"/>
                </a:solidFill>
              </a:rPr>
              <a:t>Public+Private</a:t>
            </a:r>
            <a:r>
              <a:rPr lang="en-US" b="1" i="1" u="sng" dirty="0">
                <a:solidFill>
                  <a:srgbClr val="FF0000"/>
                </a:solidFill>
              </a:rPr>
              <a:t>: PARTNERS </a:t>
            </a:r>
          </a:p>
        </p:txBody>
      </p:sp>
    </p:spTree>
    <p:extLst>
      <p:ext uri="{BB962C8B-B14F-4D97-AF65-F5344CB8AC3E}">
        <p14:creationId xmlns:p14="http://schemas.microsoft.com/office/powerpoint/2010/main" val="403097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/>
          <p:nvPr/>
        </p:nvPicPr>
        <p:blipFill>
          <a:blip r:embed="rId3"/>
          <a:stretch/>
        </p:blipFill>
        <p:spPr>
          <a:xfrm>
            <a:off x="11150600" y="49260"/>
            <a:ext cx="990460" cy="560340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Mobility app-a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21" y="1926210"/>
            <a:ext cx="8573528" cy="4574920"/>
          </a:xfrm>
          <a:prstGeom prst="rect">
            <a:avLst/>
          </a:prstGeom>
        </p:spPr>
      </p:pic>
      <p:sp>
        <p:nvSpPr>
          <p:cNvPr id="5" name="Shape 96"/>
          <p:cNvSpPr/>
          <p:nvPr/>
        </p:nvSpPr>
        <p:spPr>
          <a:xfrm>
            <a:off x="723980" y="-222520"/>
            <a:ext cx="10871120" cy="13245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 PLAN: a Community Engagement program?</a:t>
            </a:r>
            <a:endParaRPr lang="en-US"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TIM stack.png">
            <a:extLst>
              <a:ext uri="{FF2B5EF4-FFF2-40B4-BE49-F238E27FC236}">
                <a16:creationId xmlns:a16="http://schemas.microsoft.com/office/drawing/2014/main" id="{63717D84-3182-4548-972B-ECA72D517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1203288"/>
            <a:ext cx="2666999" cy="42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1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734800" y="6616700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19</a:t>
            </a:r>
          </a:p>
        </p:txBody>
      </p:sp>
      <p:pic>
        <p:nvPicPr>
          <p:cNvPr id="10" name="Picture 6"/>
          <p:cNvPicPr/>
          <p:nvPr/>
        </p:nvPicPr>
        <p:blipFill>
          <a:blip r:embed="rId3"/>
          <a:stretch/>
        </p:blipFill>
        <p:spPr>
          <a:xfrm>
            <a:off x="11150600" y="49260"/>
            <a:ext cx="990460" cy="560340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TalkSCO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109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BD953-3EEC-5C44-BC40-AD19B33960BA}"/>
              </a:ext>
            </a:extLst>
          </p:cNvPr>
          <p:cNvSpPr txBox="1"/>
          <p:nvPr/>
        </p:nvSpPr>
        <p:spPr>
          <a:xfrm>
            <a:off x="105146" y="188241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TEST: “digital-twin” </a:t>
            </a:r>
          </a:p>
        </p:txBody>
      </p:sp>
    </p:spTree>
    <p:extLst>
      <p:ext uri="{BB962C8B-B14F-4D97-AF65-F5344CB8AC3E}">
        <p14:creationId xmlns:p14="http://schemas.microsoft.com/office/powerpoint/2010/main" val="3688991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AB0E5EDA-509F-794A-A171-D651F2CFE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42613"/>
            <a:ext cx="8642336" cy="4008687"/>
          </a:xfrm>
          <a:prstGeom prst="rect">
            <a:avLst/>
          </a:prstGeom>
        </p:spPr>
      </p:pic>
      <p:pic>
        <p:nvPicPr>
          <p:cNvPr id="5" name="Picture 4" descr="A screenshot of a cell phone on a table&#10;&#10;Description automatically generated">
            <a:extLst>
              <a:ext uri="{FF2B5EF4-FFF2-40B4-BE49-F238E27FC236}">
                <a16:creationId xmlns:a16="http://schemas.microsoft.com/office/drawing/2014/main" id="{1E779ACE-D97F-1E44-8C1B-ACD7D5FA3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354943"/>
            <a:ext cx="8991600" cy="34840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72166C-E0E8-D747-BB43-3511244E1BA9}"/>
              </a:ext>
            </a:extLst>
          </p:cNvPr>
          <p:cNvSpPr txBox="1"/>
          <p:nvPr/>
        </p:nvSpPr>
        <p:spPr>
          <a:xfrm>
            <a:off x="3546" y="175541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TEST: “digital-twin” </a:t>
            </a:r>
          </a:p>
        </p:txBody>
      </p:sp>
    </p:spTree>
    <p:extLst>
      <p:ext uri="{BB962C8B-B14F-4D97-AF65-F5344CB8AC3E}">
        <p14:creationId xmlns:p14="http://schemas.microsoft.com/office/powerpoint/2010/main" val="1344842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19284</TotalTime>
  <Words>173</Words>
  <Application>Microsoft Macintosh PowerPoint</Application>
  <PresentationFormat>Widescreen</PresentationFormat>
  <Paragraphs>61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Oswald</vt:lpstr>
      <vt:lpstr>Oswald Regular</vt:lpstr>
      <vt:lpstr>Calibri</vt:lpstr>
      <vt:lpstr>Office Theme</vt:lpstr>
      <vt:lpstr>PowerPoint Presentation</vt:lpstr>
      <vt:lpstr>PowerPoint Presentation</vt:lpstr>
      <vt:lpstr>PowerPoint Presentation</vt:lpstr>
      <vt:lpstr>“tactical urbanism”… parking-&gt;choices?</vt:lpstr>
      <vt:lpstr>Decision Theater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and Opportunity</dc:title>
  <dc:creator>Wilfred Pinfold</dc:creator>
  <cp:lastModifiedBy>stan curtis</cp:lastModifiedBy>
  <cp:revision>379</cp:revision>
  <cp:lastPrinted>2020-01-23T02:58:35Z</cp:lastPrinted>
  <dcterms:modified xsi:type="dcterms:W3CDTF">2022-03-23T18:50:02Z</dcterms:modified>
</cp:coreProperties>
</file>